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71" r:id="rId2"/>
    <p:sldId id="257" r:id="rId3"/>
    <p:sldId id="285" r:id="rId4"/>
    <p:sldId id="277" r:id="rId5"/>
    <p:sldId id="279" r:id="rId6"/>
    <p:sldId id="284" r:id="rId7"/>
    <p:sldId id="268" r:id="rId8"/>
    <p:sldId id="259" r:id="rId9"/>
    <p:sldId id="281" r:id="rId10"/>
    <p:sldId id="260" r:id="rId11"/>
    <p:sldId id="278" r:id="rId12"/>
    <p:sldId id="286" r:id="rId13"/>
    <p:sldId id="291" r:id="rId14"/>
    <p:sldId id="263" r:id="rId15"/>
    <p:sldId id="287" r:id="rId16"/>
    <p:sldId id="288" r:id="rId17"/>
    <p:sldId id="261" r:id="rId18"/>
    <p:sldId id="262" r:id="rId19"/>
    <p:sldId id="273" r:id="rId20"/>
    <p:sldId id="283" r:id="rId21"/>
    <p:sldId id="264" r:id="rId22"/>
    <p:sldId id="270" r:id="rId23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 snapToGrid="0">
      <p:cViewPr varScale="1">
        <p:scale>
          <a:sx n="93" d="100"/>
          <a:sy n="93" d="100"/>
        </p:scale>
        <p:origin x="-1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B8FB2-0FE4-4DE3-9991-26B70F8C4025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4B81E-EBFF-42A2-88E7-DD8A47C9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407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19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80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13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43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40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2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7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5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28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5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A7010-4F1A-41E3-887E-82CC649F1E8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05374-3306-4DAF-BBD6-A8B9C1E09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57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xmlns="" id="{19B96C89-0086-004C-8B2D-78DECD3D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64" y="1210286"/>
            <a:ext cx="6611025" cy="49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0971EC-1974-F947-8B19-E8D094D83D7C}"/>
              </a:ext>
            </a:extLst>
          </p:cNvPr>
          <p:cNvSpPr txBox="1"/>
          <p:nvPr/>
        </p:nvSpPr>
        <p:spPr>
          <a:xfrm>
            <a:off x="2295728" y="479286"/>
            <a:ext cx="711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МИХАЙЛОВИЧ ЛОПУХИН (1924 - 2016)</a:t>
            </a:r>
          </a:p>
        </p:txBody>
      </p:sp>
    </p:spTree>
    <p:extLst>
      <p:ext uri="{BB962C8B-B14F-4D97-AF65-F5344CB8AC3E}">
        <p14:creationId xmlns:p14="http://schemas.microsoft.com/office/powerpoint/2010/main" val="2556313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1726"/>
            <a:ext cx="4632960" cy="652648"/>
          </a:xfrm>
        </p:spPr>
        <p:txBody>
          <a:bodyPr anchor="ctr"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РУКОВОДИТЬ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ВУЗом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1456" y="379324"/>
            <a:ext cx="6999523" cy="634830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Наука, практическая медицина и образование должны развиваться исключительно вместе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конкурсный прием студентов (в 1965 году - 50% иногородних)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в ВУЗ лидеров послевоенного студенческого комсомола и профсоюза (Исаков, Елецкий,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Студеникин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«стариков». Создание Совета Старейшин ВУЗа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«демократического» ректората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Гаспарян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Мельников,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Панцырев,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Новиков,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Орешук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Кисляк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Меркулов, Елецкий, Любимцев, Киркин)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студенческого самоуправления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(принцип контролируемой свободы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партия, комсомол, профсоюз; Гимн института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Кац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Спиридонов), Совет отличников, СНО, движение строительных отрядов (Короткий,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Щиглик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Орлов); Конаково, Спортклуб «Медик», Победитель Спартакиады ВУЗов РФ и СССР, конкурентная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самодеятельность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поддержка профессиональных музыкальных и творческих коллективов, КВН, СТЭМ, «Камертон», «Добрые сказочники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B27138-F020-9C49-85B0-6C346D53B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5" y="829050"/>
            <a:ext cx="4151385" cy="276759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AB4B97E-3452-0844-849A-CB72F114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5" y="3705992"/>
            <a:ext cx="4162981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06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0CA2D1-19C2-224C-9B95-D32398207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166" r="45831" b="71500"/>
          <a:stretch/>
        </p:blipFill>
        <p:spPr>
          <a:xfrm>
            <a:off x="314372" y="125730"/>
            <a:ext cx="5781628" cy="42519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80E60DF-107E-7549-9FF6-E45AE056E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35" y="2457450"/>
            <a:ext cx="5770518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63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7460" y="109351"/>
            <a:ext cx="9144000" cy="51817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РУКОВОДИТЬ ВУЗом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28288" y="655157"/>
            <a:ext cx="7432817" cy="6093492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пример ректора для студентов. Ректор, а не его заместители в гуще студенческой жизни. Весь состав ректората в спортивных секциях в Лужниках, спартакиада ВУЗов, футбольные состязания преподаватели-студенты; летний домик ректора в Конаково; приемы отличников и студентов, декан по воспитательной работе в общежитиях ВУЗа и т.д.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Уникальная организация лечебной работы (123 базы города Москвы) и производственная практика в Москве, Московской, Тульской, Тамбовской и Калужской областях. Г.Б. Гецов. Военная кафедра. Сборы; практическая подготовка студентов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выдающихся ученых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замещение заведующими кафедрами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Р.В. Петров, Ю.С. Татаринов, А.Н. Коновалов, В.Н. Крюков и др.). Развитие СНО, трансляция идеологии СНО в Вузы РСФСР и СССР. Всесоюзные и всероссийские студенческие научные конференции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«Его величество – Студент», доступность ректора и всего состава ректората/деканатов 24/7, основанная на уважении к личности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Три правила руководителя по Лопухину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BD1515-6ADC-D84E-8E28-A6308FEAA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0" y="96837"/>
            <a:ext cx="3447196" cy="665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59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F15B7964-B6DD-7F40-8E85-D0144F698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1778" r="19777" b="57867"/>
          <a:stretch/>
        </p:blipFill>
        <p:spPr bwMode="auto">
          <a:xfrm>
            <a:off x="1719071" y="116012"/>
            <a:ext cx="8961121" cy="66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26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8495" y="252786"/>
            <a:ext cx="9144000" cy="661613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«ВТОРОЙ ВПЕРВЫЕ СТАЛ ПЕРВЫМ»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831" y="4503908"/>
            <a:ext cx="4640092" cy="729574"/>
          </a:xfrm>
        </p:spPr>
        <p:txBody>
          <a:bodyPr vert="horz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Переезд в новый комплекс зданий бывшей усадьбы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Богородское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-Воронино»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⚡Проверим ваши знания истории университета?⚡">
            <a:extLst>
              <a:ext uri="{FF2B5EF4-FFF2-40B4-BE49-F238E27FC236}">
                <a16:creationId xmlns:a16="http://schemas.microsoft.com/office/drawing/2014/main" xmlns="" id="{709C07CF-7877-DE49-AA5C-C3F04FF1A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31" y="1624518"/>
            <a:ext cx="4737369" cy="23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72E798-1471-0D4D-8705-6CE52CDDDBD0}"/>
              </a:ext>
            </a:extLst>
          </p:cNvPr>
          <p:cNvSpPr txBox="1"/>
          <p:nvPr/>
        </p:nvSpPr>
        <p:spPr>
          <a:xfrm>
            <a:off x="5549562" y="1191628"/>
            <a:ext cx="6457611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Арчаков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Л.О.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Бадалян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Ю.Е. Березов, А.Ф.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Билибин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Н.К.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Боголепов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Ю.Е.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Вельтищев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Ю.А. Владимиров, И.В.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Гаспарян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Е.И. Гусев, Т.В.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Давыдовский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Ю.Ф. Исаков, Ю.П. Лисицын, П.Е.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Лукомский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Н.А. Лопаткин, А.Н. Коновалов, В.Н. Крюков, М.М. Краснов, А.В. Мазурин, В.С.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В.А. Михельсон, А.И. Нестеров, Н.И.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Нисевич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Г.Е.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Островерхов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Н.А. Переслегин,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Л.С. Персианинов, Р.В. Петров, Б.С. Преображенский, В.С. Савельев, Г.М. Савельева, П.Е. Сергеев, Ю.Ф. Степанов, М.Я.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Студеникин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Ю.С. Татаринов, В.Д. Тимаков, А.В.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Чоговадзе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А.Г.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Чучалин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П.Е. Юренев и другие</a:t>
            </a:r>
          </a:p>
        </p:txBody>
      </p:sp>
    </p:spTree>
    <p:extLst>
      <p:ext uri="{BB962C8B-B14F-4D97-AF65-F5344CB8AC3E}">
        <p14:creationId xmlns:p14="http://schemas.microsoft.com/office/powerpoint/2010/main" val="302822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8495" y="252787"/>
            <a:ext cx="9144000" cy="65264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РУКОВОДИТЬ НАУКОЙ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9553" y="968188"/>
            <a:ext cx="6911788" cy="5683624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Командировка в США в 1963 г. на 4 месяца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поддержке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Б.В.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Петровского.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Терасаки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Гудвином (Калифорнийский университет)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Холейбеком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(клиника Мейо) в эксперименте и клинике трансплантации почки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Робертом Гудом (Миннеаполис) и увлечение на всю жизнь иммунологией и прежде всего врожденными (генетическими) ошибками иммунитета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Питером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Бригамом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(искусственная почка) и знакомство с планированием и организацией НИР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НИЗ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Бетезда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уровнях (страна, штат, университет, научный центр, лаборатория, клиника, личность)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СССР, в отличие от мировой практики, наука концентрировалась в НИИ, а не в Университетах. Административное руководство ВУЗами и факультетами развивали образовательный контент, не используя потенциал научной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работыстудентов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ординаторов, аспирантов, развитие которых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только при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 научных школ в ВУЗах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0566" y="1219200"/>
            <a:ext cx="2976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«Национальной науки нет, как нет национальной таблицы умножения»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А.П. Чехов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4424" y="968188"/>
            <a:ext cx="33079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глубоко убежден, что нет ничего более полезного для ученого и, в конечном итоге, и для дела и для страны, чем стажировка или временная работа в ведущих зарубежных лабораториях и клиниках»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Ю.М. Лопухин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C07289BC-177F-0842-98E0-B90FE3FB0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t="6222" r="7945" b="10902"/>
          <a:stretch/>
        </p:blipFill>
        <p:spPr bwMode="auto">
          <a:xfrm>
            <a:off x="609600" y="905435"/>
            <a:ext cx="3673737" cy="568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627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8495" y="252787"/>
            <a:ext cx="9144000" cy="276131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РУКОВОДИТЬ НАУКОЙ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7153" y="968188"/>
            <a:ext cx="7064188" cy="5683624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трупной почки. Создание диализной машины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азотиоприна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родственная трансплантация. Разработка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забора консервации, диализа  и ведения пациентов.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«Лучшими нашими учителями являются пациенты с дефектами иммунитета» (Р. Гуд)</a:t>
            </a:r>
          </a:p>
          <a:p>
            <a:pPr indent="268288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научится лечить иммунодефицит – тот научится лечить рак» (Р.В. Петров)</a:t>
            </a:r>
          </a:p>
          <a:p>
            <a:pPr indent="268288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трансплантаций тимуса. Первое описание отдаленных результатов в мировой литературе.</a:t>
            </a:r>
          </a:p>
          <a:p>
            <a:pPr marL="571500" indent="-33338" algn="just">
              <a:lnSpc>
                <a:spcPct val="100000"/>
              </a:lnSpc>
              <a:spcBef>
                <a:spcPts val="0"/>
              </a:spcBef>
              <a:buFont typeface="Times New Roman" panose="02020603050405020304" pitchFamily="18" charset="0"/>
              <a:buChar char="—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первая рабочая классификация ПИД</a:t>
            </a:r>
          </a:p>
          <a:p>
            <a:pPr marL="571500" indent="-33338" algn="just">
              <a:lnSpc>
                <a:spcPct val="100000"/>
              </a:lnSpc>
              <a:spcBef>
                <a:spcPts val="0"/>
              </a:spcBef>
              <a:buFont typeface="Times New Roman" panose="02020603050405020304" pitchFamily="18" charset="0"/>
              <a:buChar char="—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эффекты трансплантации тимуса при болезни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Ходжкина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33338" algn="just">
              <a:lnSpc>
                <a:spcPct val="100000"/>
              </a:lnSpc>
              <a:spcBef>
                <a:spcPts val="0"/>
              </a:spcBef>
              <a:buFont typeface="Times New Roman" panose="02020603050405020304" pitchFamily="18" charset="0"/>
              <a:buChar char="—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пептиды тимуса и их клиническое применение (ПИД, онкология, рассеянный склероз и др.)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Искусственная печень →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гемосорбция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плазмосорбция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→эфферентная терапия</a:t>
            </a:r>
          </a:p>
          <a:p>
            <a:pPr indent="538163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 разработка программы и поддержка ГКНТ</a:t>
            </a:r>
          </a:p>
          <a:p>
            <a:pPr indent="538163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1970 г. – первая сорбция у больной сепсисом</a:t>
            </a:r>
          </a:p>
          <a:p>
            <a:pPr indent="538163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1978 г. – первая монография, изданная в СССР, США и Японии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Атеросклероз → древо цели на 4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ватмановских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листах, изучение роли холестерина в развитии и старении человека. Мембранная теория старения. Семь принципов профилактики атеросклероза. Создание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фосфоглива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(А.И.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Арчаков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1989 г.)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066E92E8-5271-FF47-B071-271B80FA4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5510" r="10055" b="10222"/>
          <a:stretch/>
        </p:blipFill>
        <p:spPr bwMode="auto">
          <a:xfrm>
            <a:off x="438196" y="797500"/>
            <a:ext cx="3908990" cy="568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393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8495" y="252787"/>
            <a:ext cx="9144000" cy="65264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РУКОВОДИТЬ НАУКОЙ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0" y="1576645"/>
            <a:ext cx="5107021" cy="4087906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– это всегда поиск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нового. Речь идет об исследовании абсолютно новых, никем не изученных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Любое повторение, уточнение, добавление к известному недостойно настоящего ученого-максималиста – это бухгалтерия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науки – ключ к успеху и прогрессу медицины. Клиническая наука – это оценка технологий, медико-биологическая – познание и конструирование того, что знает Бог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xmlns="" id="{2F95D7E4-7D13-EC4D-A415-440B1755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83" y="1084634"/>
            <a:ext cx="3568437" cy="49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46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8495" y="252787"/>
            <a:ext cx="9144000" cy="276131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ВНЕДРЕНИЯ НИР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7153" y="968188"/>
            <a:ext cx="7064188" cy="5683624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НИР, в 1973 г. была опубликована первая научная программа в СССР «Трансплантация органов и тканей»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 недостатке средств на науку –единственный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 по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Ю.М.Лопухину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междисциплинарных и межведомственных научных консорциумов под новую идею или задачу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через информацию. Пример – эфирный наркоз (Стоматология – Бостон, 1846 г.), Россия – Н.И. Пирогов, 1847 г.)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через сотрудничество с фундаментальной наукой и бизнесом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и биологические сорбенты,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фосфолипиды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лечение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атеросклероза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псориаза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эфферентными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методами)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целей» кафедр и лабораторий Университета, вузовские научные программы, поддержка академических групп и создающихся НИИ.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возврат к идеологии развития Университетской науки – создание НИИ с трансформацией деканатов в учебные отделы ВУЗа. Задача – вернуть кафедральным коллективам понимание ведущей роли науки, как процесса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 подготовки врачей.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1294" y="968188"/>
            <a:ext cx="3021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совершенно разучились считать в науке деньги, привыкли на государственных харчах к комфорту и подчинению власти. Вот она и безнадежно отстала»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Ю.М. Лопухин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ECB3528B-E7B1-964C-8A01-B2E93BB91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3006" r="47799" b="52000"/>
          <a:stretch/>
        </p:blipFill>
        <p:spPr bwMode="auto">
          <a:xfrm>
            <a:off x="386107" y="724348"/>
            <a:ext cx="4132105" cy="568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612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9F0471-731C-494D-BDF3-EDC0E1A4E614}"/>
              </a:ext>
            </a:extLst>
          </p:cNvPr>
          <p:cNvSpPr txBox="1"/>
          <p:nvPr/>
        </p:nvSpPr>
        <p:spPr>
          <a:xfrm>
            <a:off x="5620703" y="1007856"/>
            <a:ext cx="6097904" cy="5313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 ИНСТИТУТА 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ФИЗИКО-ХИМИЧЕСКОЙ МЕДИЦИНЫ</a:t>
            </a:r>
          </a:p>
          <a:p>
            <a:pPr marL="228600" indent="-2286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физико-химических и биологических принципов развития и старения человека</a:t>
            </a:r>
          </a:p>
          <a:p>
            <a:pPr marL="228600" indent="-2286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Искусственное моделирование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детоксикационной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(окислительной), иммунной и выделительной систем </a:t>
            </a:r>
          </a:p>
          <a:p>
            <a:pPr marL="228600" indent="-2286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основе изученных моделей лечебных препаратов или приборов, способных взять на себя функции систем</a:t>
            </a:r>
          </a:p>
          <a:p>
            <a:pPr marL="627063" indent="-627063" algn="just">
              <a:lnSpc>
                <a:spcPct val="170000"/>
              </a:lnSpc>
              <a:spcBef>
                <a:spcPts val="0"/>
              </a:spcBef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291AC4-C0A3-0F47-B199-B10A6DAB2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187960"/>
            <a:ext cx="4514850" cy="3009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3835E5-72C9-A144-8B3A-ABF727F61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3359969"/>
            <a:ext cx="4514850" cy="34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23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737860" y="711371"/>
            <a:ext cx="5892278" cy="563604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октября 1924 г.  - день рождения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Место рождения – село Большая Владимировка Семипалатинский уезд Казахская АССР.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Родители Михаил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Евграфович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Матрена Ивановна - учителя. 3-й в семье, братья Михаил, Владимир, младшая сестра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1941-1944 гг.  - студент Киргизского, с 1944 г. – 2-го Московского мединститута им. Н.И. Пирогова. Секретарь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ВЛКСМ с 1946-49.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 и организатор команды послевоенных студентов (Е.М. Коган, Ю.Ф. Исаков, Ю.К. Елецкий, М.Я.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Студеникин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В.С. Савельев и др.)</a:t>
            </a:r>
          </a:p>
          <a:p>
            <a:pPr marL="0" indent="985838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1949-1965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Ассистент , доцент, профессор кафедры оперативной хирургии.1960 г.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«Топография ССК при митральных пороках и гипертонии». С 1957 г. -  сотрудник лаборатории мавзолея В.И. Ленина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1965-1984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 лет) – лучший ректор за 100-летнюю историю ВУЗа, реализовал выдающиеся в СССР учебно-воспитательные и научные проекты в ВУЗе (студенческое самоуправление, спортивный набор, строительные отряды, базы отдыха и санаторий-профилакторий, строительство уникального учебно-научного комплекса, первый и самый передовой ЦНИЛ с &gt;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сотрудников, научные проекты в области иммунологии (Р.В. Петров; 1967-1971 гг.), создал консорциум в области трансплантации органов и тканей (Б.В. Петровский, Н.А. Лопаткин  и другие с 1971–1979 гг.), организовал разработку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гемосорбции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адсорбентов,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иммуносорбентов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афферентных методов в терапии заболеваний человека  (В.И. Сергиенко, Маркин, Ю. Халилов и др.), разработки инновационных препаратов ( А.И.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Арчаков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AFC0C4-694A-0B41-85FE-64C61025B4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1851" r="2834" b="5482"/>
          <a:stretch/>
        </p:blipFill>
        <p:spPr>
          <a:xfrm rot="5400000">
            <a:off x="-239814" y="1324883"/>
            <a:ext cx="5636040" cy="44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42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E30A8B-D483-EE44-97CB-5C0704DC99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 t="4539" r="5050" b="25725"/>
          <a:stretch/>
        </p:blipFill>
        <p:spPr>
          <a:xfrm>
            <a:off x="233464" y="555488"/>
            <a:ext cx="5564221" cy="57470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62AF3A-B78D-9042-93C5-3B1BF526AB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 t="73772" r="5050" b="5248"/>
          <a:stretch/>
        </p:blipFill>
        <p:spPr>
          <a:xfrm>
            <a:off x="6011927" y="2335744"/>
            <a:ext cx="6069702" cy="1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92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6295" y="461998"/>
            <a:ext cx="4788296" cy="418422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ДВЕНАДЦАТЬ ЗАПОВЕДЕЙ Ю.М. ЛОПУХИНА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0094" y="333062"/>
            <a:ext cx="7412477" cy="6191876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грамотной постоянной заботы о своем здоровье каждого человека, мы, врачи бессильны сохранить здоровье народа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Истинное предназначение врача в обществе – предупреждать грядущие недуги и болезни, постоянно объясняя и обучая людей, как это лучше сделать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Старость не болезнь, наоборот, все болезни у пожилых являются болезнями старения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10-15% заболеваний можно вылечить, поэтому важно использовать генетическое консультирование, регулярное обследование и ремонт организма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курите, соблюдайте сбалансированную диету, используйте физические упражнения для предупреждения потери мышечной массы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Сократите прием алкоголя – он провоцирует синдром падения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Тренируйте интеллект. Успешные преодоления трудностей и жизненных неурядиц – признак здоровья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 – лучшее лекарство пожилых людей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уходите на пенсию или в отставку как можно дольше и не прерывайте  связи с однокурсниками, сослуживцами, детьми и внуками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Позаботьтесь о том, чтобы Ваша старость была обеспечена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утратили мужа или жену – не оставайтесь в одиночестве, выходите или женитесь. Не пренебрегайте любовью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оптимистом, живите сегодня, живите полной жизнью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31B60E-32AE-A946-982D-16F313E21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4" t="6964" r="21907" b="48449"/>
          <a:stretch/>
        </p:blipFill>
        <p:spPr>
          <a:xfrm>
            <a:off x="68094" y="1196502"/>
            <a:ext cx="4163438" cy="46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9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1E7497-B08E-9B48-8C88-DFCE50FCB257}"/>
              </a:ext>
            </a:extLst>
          </p:cNvPr>
          <p:cNvSpPr txBox="1"/>
          <p:nvPr/>
        </p:nvSpPr>
        <p:spPr>
          <a:xfrm>
            <a:off x="3669494" y="2811294"/>
            <a:ext cx="448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50612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CCA155-61E4-A14E-8BA1-2331B541F7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t="18378" r="10957" b="18469"/>
          <a:stretch/>
        </p:blipFill>
        <p:spPr>
          <a:xfrm>
            <a:off x="1377696" y="224796"/>
            <a:ext cx="9207482" cy="640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02EE6F5-6AF4-5B4D-BC73-B895C5A21E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4146" b="11917"/>
          <a:stretch/>
        </p:blipFill>
        <p:spPr>
          <a:xfrm>
            <a:off x="1128409" y="232276"/>
            <a:ext cx="4692055" cy="639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A338E43-058D-4A42-92BF-15337C7B7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b="18902"/>
          <a:stretch/>
        </p:blipFill>
        <p:spPr>
          <a:xfrm>
            <a:off x="6877455" y="507346"/>
            <a:ext cx="4092224" cy="584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8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0CEC348-C653-D340-A439-29129ED0B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0" b="61500"/>
          <a:stretch/>
        </p:blipFill>
        <p:spPr>
          <a:xfrm>
            <a:off x="1137969" y="287662"/>
            <a:ext cx="9513817" cy="62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0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0229B1D-A348-5445-8F1C-A7174F1E04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3218" b="8047"/>
          <a:stretch/>
        </p:blipFill>
        <p:spPr>
          <a:xfrm>
            <a:off x="6425860" y="235450"/>
            <a:ext cx="4262476" cy="63886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970D61-3280-6C49-8EB6-03ABF3184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0" y="233912"/>
            <a:ext cx="4079132" cy="639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5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404ECE-C7C7-5347-A3BD-E3E1AE7347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 r="8457" b="12783"/>
          <a:stretch/>
        </p:blipFill>
        <p:spPr>
          <a:xfrm>
            <a:off x="2537028" y="561747"/>
            <a:ext cx="7465700" cy="4389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606B05-7D7A-1545-9E1C-F17FA8DFA790}"/>
              </a:ext>
            </a:extLst>
          </p:cNvPr>
          <p:cNvSpPr txBox="1"/>
          <p:nvPr/>
        </p:nvSpPr>
        <p:spPr>
          <a:xfrm>
            <a:off x="3517145" y="5172325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Юрий Михайлович, Сергей (сын), Юрий (внук), Иван (правнук).</a:t>
            </a:r>
          </a:p>
        </p:txBody>
      </p:sp>
    </p:spTree>
    <p:extLst>
      <p:ext uri="{BB962C8B-B14F-4D97-AF65-F5344CB8AC3E}">
        <p14:creationId xmlns:p14="http://schemas.microsoft.com/office/powerpoint/2010/main" val="21257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8495" y="252787"/>
            <a:ext cx="9144000" cy="49624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И ОБЩЕСТВЕННАЯ ДЕЯТЕЛЬНОСТЬ Ю.М. ЛОПУХИНА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66359" y="1079360"/>
            <a:ext cx="6663857" cy="563005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Государственных премий СССР (1971, 1979 г.)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Государственной премии  РСФСР (1989 г.)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Премии Правительства РФ (1996 г.)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 АМН СССР (1979 г.), РАМН (1992 г.)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деятель науки РСФСР (1979 г.)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премии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Спасокукоцкого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АМН (1977 г.)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Бессменный председатель Этического комитета Минздрава РФ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России в Европейском Союзе по медицинской этике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Российской ассоциации по эффективности и физико-химической медицине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Международной ассоциации Фонда мира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25 докторов и 60 кандидатов наук, два преемника на посту директоров ИФХМ академики РАН В.И. Сергиенко и В.М. Говорун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Ордена «За заслуги перед Отечеством»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Ленина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Октябрьской Революции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ордена Трудового Красного знамени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Дружбы народов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Почета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Ордена Вьетнама, Болгарии и др.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Медали  (всех достоинств)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6A98C4F-92C4-A84F-BB4C-16B9C86F1B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" y="785971"/>
            <a:ext cx="4041140" cy="58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20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96D997-53E8-B243-B236-FA194D65A4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56" y="198644"/>
            <a:ext cx="8578668" cy="5565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BE27E7-FC02-F440-A352-697ACD1E0268}"/>
              </a:ext>
            </a:extLst>
          </p:cNvPr>
          <p:cNvSpPr txBox="1"/>
          <p:nvPr/>
        </p:nvSpPr>
        <p:spPr>
          <a:xfrm>
            <a:off x="1747956" y="5828359"/>
            <a:ext cx="8907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вручения Государственной премии РСФСР в области науки техники (07.07.1989).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ряд (слева направо): С.С. Маркин, В.И.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Сергиенка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Э.М. Коган, А.И.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Арчаков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ряд (слева направо): Е.С. Наливайко, Ю.М. Лопухин (руководитель работы), О.А. Азизова</a:t>
            </a:r>
          </a:p>
        </p:txBody>
      </p:sp>
    </p:spTree>
    <p:extLst>
      <p:ext uri="{BB962C8B-B14F-4D97-AF65-F5344CB8AC3E}">
        <p14:creationId xmlns:p14="http://schemas.microsoft.com/office/powerpoint/2010/main" val="4152696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1554</Words>
  <Application>Microsoft Office PowerPoint</Application>
  <PresentationFormat>Произвольный</PresentationFormat>
  <Paragraphs>119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НАУЧНАЯ И ОБЩЕСТВЕННАЯ ДЕЯТЕЛЬНОСТЬ Ю.М. ЛОПУХИНА</vt:lpstr>
      <vt:lpstr>Презентация PowerPoint</vt:lpstr>
      <vt:lpstr>ИСКУССТВО РУКОВОДИТЬ ВУЗом</vt:lpstr>
      <vt:lpstr>Презентация PowerPoint</vt:lpstr>
      <vt:lpstr>ИСКУССТВО РУКОВОДИТЬ ВУЗом</vt:lpstr>
      <vt:lpstr>Презентация PowerPoint</vt:lpstr>
      <vt:lpstr>«ВТОРОЙ ВПЕРВЫЕ СТАЛ ПЕРВЫМ» </vt:lpstr>
      <vt:lpstr>ИСКУССТВО РУКОВОДИТЬ НАУКОЙ</vt:lpstr>
      <vt:lpstr>ИСКУССТВО РУКОВОДИТЬ НАУКОЙ</vt:lpstr>
      <vt:lpstr>ИСКУССТВО РУКОВОДИТЬ НАУКОЙ</vt:lpstr>
      <vt:lpstr>ПРОБЛЕМЫ ВНЕДРЕНИЯ НИР</vt:lpstr>
      <vt:lpstr>Презентация PowerPoint</vt:lpstr>
      <vt:lpstr>Презентация PowerPoint</vt:lpstr>
      <vt:lpstr>ДВЕНАДЦАТЬ ЗАПОВЕДЕЙ Ю.М. ЛОПУХИНА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Портрет Ю.М. Лопухина</dc:title>
  <dc:creator>Алексеева Елена Анатольевна</dc:creator>
  <cp:lastModifiedBy>РУМЯНЦЕВ Александр Григорьевич</cp:lastModifiedBy>
  <cp:revision>29</cp:revision>
  <cp:lastPrinted>2024-12-17T09:14:23Z</cp:lastPrinted>
  <dcterms:created xsi:type="dcterms:W3CDTF">2024-12-16T08:14:54Z</dcterms:created>
  <dcterms:modified xsi:type="dcterms:W3CDTF">2024-12-17T11:53:21Z</dcterms:modified>
</cp:coreProperties>
</file>